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мченко Дмитрий" initials="ДД" lastIdx="0" clrIdx="0">
    <p:extLst>
      <p:ext uri="{19B8F6BF-5375-455C-9EA6-DF929625EA0E}">
        <p15:presenceInfo xmlns:p15="http://schemas.microsoft.com/office/powerpoint/2012/main" userId="58e86982824cf4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9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0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2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9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5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3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4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5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19BE-6683-454A-85D8-7B599B789387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A925-9CEB-4C25-80A7-4E378E6A5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1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314" y="2580538"/>
            <a:ext cx="11071654" cy="1655762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ОПТИМИЗАЦИЯ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РАБОТЫ СЛУЖБ ДОСТАВКИ ГОТОВОЙ ЕДЫ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 МЕСЯЦ </a:t>
            </a:r>
            <a:r>
              <a:rPr lang="ru-RU" sz="3200" b="1" dirty="0" smtClean="0">
                <a:solidFill>
                  <a:srgbClr val="00B050"/>
                </a:solidFill>
              </a:rPr>
              <a:t>РАМАДАН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5" y="16476"/>
            <a:ext cx="4059451" cy="2284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60" y="210954"/>
            <a:ext cx="3954162" cy="2616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6" y="4298933"/>
            <a:ext cx="3641124" cy="24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B050"/>
                </a:solidFill>
              </a:rPr>
              <a:t>Особенности работы служб доставки еды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в Священный месяц Рамадан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8" y="66675"/>
            <a:ext cx="4413609" cy="621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8522" y="1466850"/>
            <a:ext cx="72115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u="sng" dirty="0" smtClean="0"/>
              <a:t>Период влияния в 2022 году </a:t>
            </a:r>
            <a:r>
              <a:rPr lang="ru-RU" sz="2000" dirty="0" smtClean="0"/>
              <a:t>– с 1 апреля (канун начала) по 3 мая (день после Праздника Рамадан).</a:t>
            </a:r>
          </a:p>
          <a:p>
            <a:endParaRPr lang="ru-RU" sz="2000" dirty="0"/>
          </a:p>
          <a:p>
            <a:r>
              <a:rPr lang="ru-RU" sz="2000" dirty="0" smtClean="0"/>
              <a:t>2. </a:t>
            </a:r>
            <a:r>
              <a:rPr lang="ru-RU" sz="2000" u="sng" dirty="0" smtClean="0"/>
              <a:t>Сверхвысокая концентрация заказов в вечернее время суток </a:t>
            </a:r>
            <a:r>
              <a:rPr lang="ru-RU" sz="2000" dirty="0" smtClean="0"/>
              <a:t>(</a:t>
            </a:r>
            <a:r>
              <a:rPr lang="ru-RU" sz="2000" dirty="0" err="1" smtClean="0"/>
              <a:t>ифтар</a:t>
            </a:r>
            <a:r>
              <a:rPr lang="ru-RU" sz="2000" dirty="0" smtClean="0"/>
              <a:t> – вечернее разговение, с учетом времени, необходимого на приготовление и доставку еды – ориентировочно с 17.00 до 20.00-22.00). **</a:t>
            </a:r>
          </a:p>
          <a:p>
            <a:endParaRPr lang="ru-RU" sz="2000" dirty="0"/>
          </a:p>
          <a:p>
            <a:r>
              <a:rPr lang="ru-RU" sz="2000" dirty="0" smtClean="0"/>
              <a:t>2. </a:t>
            </a:r>
            <a:r>
              <a:rPr lang="ru-RU" sz="2000" u="sng" dirty="0" smtClean="0"/>
              <a:t>Резкое, предположительно в 5-10 раз, снижение количества работающих курьеров-мусульман</a:t>
            </a:r>
            <a:r>
              <a:rPr lang="ru-RU" sz="2000" dirty="0" smtClean="0"/>
              <a:t>, максимальное резкое – в последние 10 дней Рамадана </a:t>
            </a:r>
            <a:r>
              <a:rPr lang="ru-RU" sz="2000" dirty="0" smtClean="0"/>
              <a:t>(предпочтительный </a:t>
            </a:r>
            <a:r>
              <a:rPr lang="ru-RU" sz="2000" dirty="0" err="1" smtClean="0"/>
              <a:t>итикаф</a:t>
            </a:r>
            <a:r>
              <a:rPr lang="ru-RU" sz="2000" dirty="0" smtClean="0"/>
              <a:t>) с падением до минимума в Праздник Рамадан (Рамазан-</a:t>
            </a:r>
            <a:r>
              <a:rPr lang="ru-RU" sz="2000" dirty="0" err="1" smtClean="0"/>
              <a:t>хайит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6" y="6276975"/>
            <a:ext cx="394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</a:t>
            </a:r>
            <a:r>
              <a:rPr lang="ru-RU" sz="1200" b="1" dirty="0" smtClean="0"/>
              <a:t>для Бухары, Самарканда и остальных городов – </a:t>
            </a:r>
          </a:p>
          <a:p>
            <a:r>
              <a:rPr lang="ru-RU" sz="1200" b="1" dirty="0" smtClean="0"/>
              <a:t>на 30 минут позже (учесть в планировании периодов!)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8521" y="5824805"/>
            <a:ext cx="7211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 </a:t>
            </a:r>
            <a:r>
              <a:rPr lang="ru-RU" sz="1200" dirty="0" err="1" smtClean="0"/>
              <a:t>Сухур</a:t>
            </a:r>
            <a:r>
              <a:rPr lang="ru-RU" sz="1200" dirty="0" smtClean="0"/>
              <a:t> (утреннее разговение) на доставку готовой еды существенно не влияет в силу употребления более легких продуктов питания, обычно не требующих серьезного приготовления и доставки (см. рекомендации ВОЗ по питанию в Рамадан: </a:t>
            </a:r>
            <a:r>
              <a:rPr lang="en-US" sz="1200" dirty="0" smtClean="0"/>
              <a:t>http://www.emro.who.int/nutrition/healthy-eating/index.html#ramadan</a:t>
            </a:r>
            <a:r>
              <a:rPr lang="ru-RU" sz="12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354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Мероприятия по подготовке к работе в Рамадан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14425"/>
            <a:ext cx="11210925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Просчитать потенциальную нехватку курьеров </a:t>
            </a:r>
            <a:r>
              <a:rPr lang="ru-RU" dirty="0" smtClean="0"/>
              <a:t>– т.е. разницу в потребности в курьерах в Рамадан и их фактическую доступность в этот период (на исторических данных или </a:t>
            </a:r>
            <a:r>
              <a:rPr lang="ru-RU" dirty="0" err="1" smtClean="0"/>
              <a:t>прогнозно</a:t>
            </a:r>
            <a:r>
              <a:rPr lang="ru-RU" dirty="0" smtClean="0"/>
              <a:t>, либо через опрос определенной выборки курьеров о готовности работы в период Рамадан нашим </a:t>
            </a:r>
            <a:r>
              <a:rPr lang="ru-RU" dirty="0" err="1" smtClean="0"/>
              <a:t>колл</a:t>
            </a:r>
            <a:r>
              <a:rPr lang="ru-RU" dirty="0" smtClean="0"/>
              <a:t>-центром).</a:t>
            </a:r>
          </a:p>
          <a:p>
            <a:endParaRPr lang="ru-RU" dirty="0"/>
          </a:p>
          <a:p>
            <a:r>
              <a:rPr lang="ru-RU" dirty="0" smtClean="0"/>
              <a:t>2. </a:t>
            </a:r>
            <a:r>
              <a:rPr lang="ru-RU" b="1" dirty="0"/>
              <a:t>Р</a:t>
            </a:r>
            <a:r>
              <a:rPr lang="ru-RU" b="1" dirty="0" smtClean="0"/>
              <a:t>ассчитать период найма для работы в месяц Рамадан (за сколько месяцев до?) дополнительного необходимого количества курьеров, </a:t>
            </a:r>
            <a:r>
              <a:rPr lang="ru-RU" b="1" u="sng" dirty="0" smtClean="0"/>
              <a:t>прежде всего, не мусульман</a:t>
            </a:r>
            <a:r>
              <a:rPr lang="ru-RU" u="sng" dirty="0" smtClean="0"/>
              <a:t> </a:t>
            </a:r>
            <a:r>
              <a:rPr lang="ru-RU" dirty="0" smtClean="0"/>
              <a:t>– с учетом среднемесячного количества нанимаемых курьеров (</a:t>
            </a:r>
            <a:r>
              <a:rPr lang="en-US" dirty="0" smtClean="0"/>
              <a:t>acquisition</a:t>
            </a:r>
            <a:r>
              <a:rPr lang="ru-RU" dirty="0" smtClean="0"/>
              <a:t>) и среднемесячной нормы % их оттока (</a:t>
            </a:r>
            <a:r>
              <a:rPr lang="en-US" dirty="0" smtClean="0"/>
              <a:t>churn rate</a:t>
            </a:r>
            <a:r>
              <a:rPr lang="ru-RU" dirty="0" smtClean="0"/>
              <a:t>), (по данным в открытых источниках, не мусульмане в Узбекистане составляют 11% или порядка 4 млн. чел.) и нанять их до начала месяца Рамадан.</a:t>
            </a:r>
          </a:p>
          <a:p>
            <a:endParaRPr lang="ru-RU" dirty="0"/>
          </a:p>
          <a:p>
            <a:r>
              <a:rPr lang="ru-RU" dirty="0" smtClean="0"/>
              <a:t>3. </a:t>
            </a:r>
            <a:r>
              <a:rPr lang="ru-RU" b="1" dirty="0" smtClean="0"/>
              <a:t>Рассчитать и установить 3 вида повышающих коэффициентов для вознаграждения курьеров </a:t>
            </a:r>
            <a:r>
              <a:rPr lang="ru-RU" dirty="0" smtClean="0"/>
              <a:t>в связи с особенностями их утилизации в период Рамадан: </a:t>
            </a:r>
          </a:p>
          <a:p>
            <a:endParaRPr lang="ru-RU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«вечер»</a:t>
            </a:r>
            <a:r>
              <a:rPr lang="ru-RU" dirty="0" smtClean="0"/>
              <a:t> (16.00-17.00 – 20.00-22.00) - крайне низкий уровень заказов в течение дня и сверхвысокая концентрация в вечернее время,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«вечер </a:t>
            </a:r>
            <a:r>
              <a:rPr lang="ru-RU" u="sng" dirty="0" err="1" smtClean="0"/>
              <a:t>итикаф</a:t>
            </a:r>
            <a:r>
              <a:rPr lang="ru-RU" u="sng" dirty="0" smtClean="0"/>
              <a:t>»</a:t>
            </a:r>
            <a:r>
              <a:rPr lang="ru-RU" dirty="0" smtClean="0"/>
              <a:t> (тоже время в последние 10 дней Рамадана) - усиление этой тенденции в последние 10 дней Рамадана,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«Рамазан-</a:t>
            </a:r>
            <a:r>
              <a:rPr lang="ru-RU" u="sng" dirty="0" err="1" smtClean="0"/>
              <a:t>хайит</a:t>
            </a:r>
            <a:r>
              <a:rPr lang="ru-RU" u="sng" dirty="0" smtClean="0"/>
              <a:t>»</a:t>
            </a:r>
            <a:r>
              <a:rPr lang="ru-RU" dirty="0" smtClean="0"/>
              <a:t> (ориентировочно с 11.00-12.00 до 00.00 часов) - максимальная вовлеченность как заказчиков-мусульман, так и курьеров-мусульман в празднование дня Рамазан-</a:t>
            </a:r>
            <a:r>
              <a:rPr lang="ru-RU" dirty="0" err="1" smtClean="0"/>
              <a:t>хайит</a:t>
            </a:r>
            <a:r>
              <a:rPr lang="ru-RU" dirty="0" smtClean="0"/>
              <a:t> (Праздник Рамадан).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sz="1050" dirty="0" smtClean="0"/>
          </a:p>
        </p:txBody>
      </p:sp>
    </p:spTree>
    <p:extLst>
      <p:ext uri="{BB962C8B-B14F-4D97-AF65-F5344CB8AC3E}">
        <p14:creationId xmlns:p14="http://schemas.microsoft.com/office/powerpoint/2010/main" val="31622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391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Особенности работы служб доставки еды  в Священный месяц Рамадан</vt:lpstr>
      <vt:lpstr>Мероприятия по подготовке к работе в Рамадан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Демченко Дмитрий</dc:creator>
  <cp:lastModifiedBy>Демченко Дмитрий</cp:lastModifiedBy>
  <cp:revision>33</cp:revision>
  <dcterms:created xsi:type="dcterms:W3CDTF">2022-05-25T20:21:00Z</dcterms:created>
  <dcterms:modified xsi:type="dcterms:W3CDTF">2022-06-18T17:49:34Z</dcterms:modified>
</cp:coreProperties>
</file>